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62" r:id="rId5"/>
    <p:sldId id="263" r:id="rId6"/>
    <p:sldId id="264" r:id="rId7"/>
    <p:sldId id="260" r:id="rId8"/>
  </p:sldIdLst>
  <p:sldSz cx="9144000" cy="6858000" type="screen4x3"/>
  <p:notesSz cx="6864350" cy="9750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574" autoAdjust="0"/>
    <p:restoredTop sz="90929"/>
  </p:normalViewPr>
  <p:slideViewPr>
    <p:cSldViewPr>
      <p:cViewPr varScale="1">
        <p:scale>
          <a:sx n="63" d="100"/>
          <a:sy n="63" d="100"/>
        </p:scale>
        <p:origin x="-67" y="-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2889EE66-3EFA-4FDC-BD3F-ED90978D84D7}" type="datetimeFigureOut">
              <a:rPr lang="sl-SI" smtClean="0"/>
              <a:pPr/>
              <a:t>30.09.2015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E3262D08-940C-4122-823B-63303C5ACE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48825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CF1C7-DE0F-4AB6-8D18-A6872B821F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24E44-0D93-430F-B682-D83E7F9446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4C21B-36EB-4F28-934C-291AA67CD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86F34-2678-4ECF-AB82-C7CA4C79E8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FBB3B-1036-4995-ABE7-B5EB737F00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9434E-B807-4DBC-A362-CE64135AF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BD6D4-3D46-4604-A46B-BDAF1525D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0B0EF-1751-43A6-AE5C-F09FC826F9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32DE9-9235-4015-B0E3-AAF49B99F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3FC1C-2836-488C-9A0D-9C88B2877D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B1C24-F5EA-4734-B514-CE000FB5BF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798ABBB-6F2E-4D23-9581-65EA2B22B6E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7702624" cy="4115544"/>
          </a:xfrm>
        </p:spPr>
        <p:txBody>
          <a:bodyPr/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FINANCIRANJE delovnih mest v šolskem letu 2015/2016</a:t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b="1" dirty="0" smtClean="0"/>
              <a:t>- iz lastnih sredstev</a:t>
            </a:r>
            <a:br>
              <a:rPr lang="sl-SI" b="1" dirty="0" smtClean="0"/>
            </a:br>
            <a:endParaRPr lang="sl-S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692696"/>
            <a:ext cx="6947421" cy="540330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Vodja šolske prehrane: </a:t>
            </a:r>
          </a:p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0,28 deleža delovnega mesta: 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0,19 deleža MŠ,S,M,K,Z,A (+0,21 MIZŠ)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0,09 deleža VG (+0,05 MIZŠ)</a:t>
            </a:r>
          </a:p>
          <a:p>
            <a:pPr>
              <a:buNone/>
            </a:pPr>
            <a:endParaRPr lang="sl-SI" sz="2400" dirty="0"/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MATIČNA ŠOLA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 smtClean="0"/>
              <a:t>- Iz lastnih sredstev</a:t>
            </a:r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2,25 deleža delovnega mesta:</a:t>
            </a:r>
          </a:p>
          <a:p>
            <a:pPr>
              <a:buNone/>
            </a:pPr>
            <a:r>
              <a:rPr lang="sl-SI" sz="1600" b="1" dirty="0" smtClean="0"/>
              <a:t>(0,25 deleža delovnega mesta več kot v šol.l. 2015/16)</a:t>
            </a:r>
          </a:p>
          <a:p>
            <a:pPr>
              <a:buNone/>
            </a:pPr>
            <a:endParaRPr lang="sl-SI" sz="2400" u="sng" dirty="0" smtClean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2,25 LS </a:t>
            </a:r>
            <a:r>
              <a:rPr lang="sl-SI" sz="2000" dirty="0" smtClean="0"/>
              <a:t>+1,25 MIZŠ + 1,50 Občina = skupaj 5 oseb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VIŠNJA GORA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/>
              <a:t>- Iz lastnih sredstev</a:t>
            </a:r>
          </a:p>
          <a:p>
            <a:pPr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1,93 deleža delovnega mesta:</a:t>
            </a:r>
          </a:p>
          <a:p>
            <a:pPr>
              <a:buNone/>
            </a:pPr>
            <a:r>
              <a:rPr lang="sl-SI" sz="1600" dirty="0" smtClean="0"/>
              <a:t>	(+0,09 kuharica – 0,03 kuharica MIZŠ + </a:t>
            </a:r>
            <a:r>
              <a:rPr lang="sl-SI" sz="1600" b="1" dirty="0" smtClean="0">
                <a:solidFill>
                  <a:srgbClr val="FF33CC"/>
                </a:solidFill>
              </a:rPr>
              <a:t>0,50 kuharica NOVA ZAPOSLITEV </a:t>
            </a:r>
            <a:r>
              <a:rPr lang="sl-SI" sz="1600" dirty="0" smtClean="0">
                <a:solidFill>
                  <a:srgbClr val="FF33CC"/>
                </a:solidFill>
              </a:rPr>
              <a:t>= </a:t>
            </a:r>
            <a:r>
              <a:rPr lang="sl-SI" sz="1600" b="1" dirty="0" smtClean="0"/>
              <a:t>0,56 </a:t>
            </a:r>
            <a:r>
              <a:rPr lang="sl-SI" sz="1600" b="1" dirty="0"/>
              <a:t>deleža delovnega mesta več kot v šol.l. 2015/16)</a:t>
            </a:r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1,93 LS +</a:t>
            </a:r>
            <a:r>
              <a:rPr lang="sl-SI" sz="2000" dirty="0" smtClean="0"/>
              <a:t>0,57 MIZŠ = skupaj 2,5 osebi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177047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548680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KRKA</a:t>
            </a:r>
          </a:p>
          <a:p>
            <a:endParaRPr lang="sl-SI" b="1" u="sng" dirty="0" smtClean="0"/>
          </a:p>
          <a:p>
            <a:pPr>
              <a:buNone/>
            </a:pPr>
            <a:r>
              <a:rPr lang="sl-SI" sz="2000" dirty="0" smtClean="0"/>
              <a:t>- Iz lastnih sredstev</a:t>
            </a:r>
            <a:r>
              <a:rPr lang="sl-SI" sz="2000" dirty="0"/>
              <a:t>	</a:t>
            </a:r>
            <a:endParaRPr lang="sl-SI" sz="2000" dirty="0" smtClean="0"/>
          </a:p>
          <a:p>
            <a:pPr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0,86 </a:t>
            </a:r>
            <a:r>
              <a:rPr lang="sl-SI" sz="2400" u="sng" dirty="0" smtClean="0">
                <a:solidFill>
                  <a:srgbClr val="FF0000"/>
                </a:solidFill>
              </a:rPr>
              <a:t>deleža delovnega mesta:</a:t>
            </a:r>
          </a:p>
          <a:p>
            <a:pPr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	</a:t>
            </a:r>
            <a:r>
              <a:rPr lang="sl-SI" sz="1600" dirty="0" smtClean="0"/>
              <a:t>(</a:t>
            </a:r>
            <a:r>
              <a:rPr lang="sl-SI" sz="1600" dirty="0" smtClean="0"/>
              <a:t>0,86 </a:t>
            </a:r>
            <a:r>
              <a:rPr lang="sl-SI" sz="1600" dirty="0" smtClean="0"/>
              <a:t>LS; -</a:t>
            </a:r>
            <a:r>
              <a:rPr lang="sl-SI" sz="1600" dirty="0" smtClean="0"/>
              <a:t>0,01 </a:t>
            </a:r>
            <a:r>
              <a:rPr lang="sl-SI" sz="1600" dirty="0" smtClean="0"/>
              <a:t>MIZŠ, +0,03 Vrtec, +0,25 kuharica = </a:t>
            </a:r>
            <a:r>
              <a:rPr lang="sl-SI" sz="1600" b="1" dirty="0" smtClean="0"/>
              <a:t>0,27 </a:t>
            </a:r>
            <a:r>
              <a:rPr lang="sl-SI" sz="1600" b="1" dirty="0" smtClean="0"/>
              <a:t>deleža delovnega mesta več kot v šol. l. 2015/16 </a:t>
            </a:r>
            <a:r>
              <a:rPr lang="sl-SI" sz="1600" dirty="0" smtClean="0"/>
              <a:t>)  </a:t>
            </a:r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KUHARICA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</a:t>
            </a:r>
            <a:r>
              <a:rPr lang="sl-SI" sz="2000" dirty="0" smtClean="0">
                <a:solidFill>
                  <a:srgbClr val="FF0000"/>
                </a:solidFill>
              </a:rPr>
              <a:t>0,86 </a:t>
            </a:r>
            <a:r>
              <a:rPr lang="sl-SI" sz="2000" dirty="0" smtClean="0">
                <a:solidFill>
                  <a:srgbClr val="FF0000"/>
                </a:solidFill>
              </a:rPr>
              <a:t>LS </a:t>
            </a:r>
            <a:r>
              <a:rPr lang="sl-SI" sz="2000" dirty="0" smtClean="0"/>
              <a:t>+</a:t>
            </a:r>
            <a:r>
              <a:rPr lang="sl-SI" sz="2000" dirty="0" smtClean="0"/>
              <a:t>0,19 </a:t>
            </a:r>
            <a:r>
              <a:rPr lang="sl-SI" sz="2000" dirty="0" smtClean="0"/>
              <a:t>MIZŠ + 1,70 Vrtec = skupaj 2,75 osebe</a:t>
            </a:r>
          </a:p>
          <a:p>
            <a:pPr>
              <a:buNone/>
            </a:pPr>
            <a:r>
              <a:rPr lang="sl-SI" sz="2000" dirty="0"/>
              <a:t> </a:t>
            </a:r>
            <a:r>
              <a:rPr lang="sl-SI" sz="2000" dirty="0" smtClean="0"/>
              <a:t>   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5118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043608" y="548680"/>
            <a:ext cx="7776864" cy="5475312"/>
          </a:xfrm>
        </p:spPr>
        <p:txBody>
          <a:bodyPr/>
          <a:lstStyle/>
          <a:p>
            <a:r>
              <a:rPr lang="sl-SI" b="1" u="sng" dirty="0" smtClean="0"/>
              <a:t>Podružnična šola ZAGRADEC</a:t>
            </a:r>
          </a:p>
          <a:p>
            <a:pPr>
              <a:buNone/>
            </a:pPr>
            <a:endParaRPr lang="sl-SI" sz="2000" dirty="0" smtClean="0"/>
          </a:p>
          <a:p>
            <a:pPr>
              <a:buNone/>
            </a:pPr>
            <a:r>
              <a:rPr lang="sl-SI" sz="2000" dirty="0" smtClean="0"/>
              <a:t>- </a:t>
            </a:r>
            <a:r>
              <a:rPr lang="sl-SI" sz="2000" dirty="0" smtClean="0"/>
              <a:t>Iz lastnih sredstev</a:t>
            </a:r>
            <a:r>
              <a:rPr lang="sl-SI" sz="2000" dirty="0"/>
              <a:t>	</a:t>
            </a:r>
            <a:endParaRPr lang="sl-SI" sz="2000" dirty="0" smtClean="0"/>
          </a:p>
          <a:p>
            <a:pPr>
              <a:buNone/>
            </a:pPr>
            <a:r>
              <a:rPr lang="sl-SI" sz="2400" u="sng" dirty="0" smtClean="0">
                <a:solidFill>
                  <a:srgbClr val="FF0000"/>
                </a:solidFill>
              </a:rPr>
              <a:t>0,93 deleža delovnega mesta:</a:t>
            </a:r>
          </a:p>
          <a:p>
            <a:pPr>
              <a:buNone/>
            </a:pPr>
            <a:r>
              <a:rPr lang="sl-SI" sz="1600" dirty="0" smtClean="0"/>
              <a:t>(+0,56 kuharica; 0,37 kuharica = </a:t>
            </a:r>
            <a:r>
              <a:rPr lang="sl-SI" sz="1600" b="1" dirty="0" smtClean="0"/>
              <a:t>0,93 več kot v šol.l. 2015/16</a:t>
            </a:r>
            <a:r>
              <a:rPr lang="sl-SI" sz="1600" dirty="0" smtClean="0"/>
              <a:t>)  </a:t>
            </a:r>
          </a:p>
          <a:p>
            <a:pPr>
              <a:buNone/>
            </a:pPr>
            <a:endParaRPr lang="sl-SI" sz="1600" dirty="0" smtClean="0">
              <a:solidFill>
                <a:srgbClr val="FF33CC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0,93 </a:t>
            </a:r>
            <a:r>
              <a:rPr lang="sl-SI" sz="2000" dirty="0" smtClean="0">
                <a:solidFill>
                  <a:srgbClr val="FF0000"/>
                </a:solidFill>
              </a:rPr>
              <a:t>LS </a:t>
            </a:r>
            <a:r>
              <a:rPr lang="sl-SI" sz="2000" dirty="0" smtClean="0"/>
              <a:t>+0,44 MIZŠ + 1,13 Občina + 1,30 Vrtec) = </a:t>
            </a:r>
            <a:r>
              <a:rPr lang="sl-SI" sz="2000" dirty="0"/>
              <a:t> </a:t>
            </a:r>
            <a:r>
              <a:rPr lang="sl-SI" sz="2000" dirty="0" smtClean="0"/>
              <a:t>       skupaj 3,80 osebe</a:t>
            </a:r>
          </a:p>
          <a:p>
            <a:pPr>
              <a:buNone/>
            </a:pPr>
            <a:r>
              <a:rPr lang="sl-SI" sz="2000" dirty="0"/>
              <a:t> </a:t>
            </a:r>
            <a:r>
              <a:rPr lang="sl-SI" sz="2000" dirty="0" smtClean="0"/>
              <a:t>   </a:t>
            </a:r>
            <a:r>
              <a:rPr lang="sl-SI" sz="2000" b="1" dirty="0" smtClean="0">
                <a:solidFill>
                  <a:srgbClr val="FF33CC"/>
                </a:solidFill>
              </a:rPr>
              <a:t>NOVA ZAPOSLITEV	1 (Vrtec)</a:t>
            </a:r>
          </a:p>
          <a:p>
            <a:pPr>
              <a:buNone/>
            </a:pPr>
            <a:r>
              <a:rPr lang="sl-SI" sz="2000" b="1" dirty="0">
                <a:solidFill>
                  <a:srgbClr val="FF33CC"/>
                </a:solidFill>
              </a:rPr>
              <a:t>	</a:t>
            </a:r>
            <a:r>
              <a:rPr lang="sl-SI" sz="2000" b="1" dirty="0" smtClean="0">
                <a:solidFill>
                  <a:srgbClr val="FF33CC"/>
                </a:solidFill>
              </a:rPr>
              <a:t>			1 (občina)</a:t>
            </a:r>
            <a:r>
              <a:rPr lang="sl-SI" sz="2000" b="1" dirty="0">
                <a:solidFill>
                  <a:srgbClr val="FF33CC"/>
                </a:solidFill>
              </a:rPr>
              <a:t>	</a:t>
            </a:r>
            <a:r>
              <a:rPr lang="sl-SI" sz="2000" b="1" dirty="0" smtClean="0">
                <a:solidFill>
                  <a:srgbClr val="FF33CC"/>
                </a:solidFill>
              </a:rPr>
              <a:t>					</a:t>
            </a:r>
            <a:r>
              <a:rPr lang="sl-SI" sz="2000" b="1" dirty="0">
                <a:solidFill>
                  <a:srgbClr val="FF33CC"/>
                </a:solidFill>
              </a:rPr>
              <a:t>0,80 </a:t>
            </a:r>
            <a:r>
              <a:rPr lang="sl-SI" sz="1800" b="1" dirty="0">
                <a:solidFill>
                  <a:srgbClr val="FF33CC"/>
                </a:solidFill>
              </a:rPr>
              <a:t>(0,37 LS+0,13 </a:t>
            </a:r>
            <a:r>
              <a:rPr lang="sl-SI" sz="1800" b="1" dirty="0" err="1">
                <a:solidFill>
                  <a:srgbClr val="FF33CC"/>
                </a:solidFill>
              </a:rPr>
              <a:t>obč</a:t>
            </a:r>
            <a:r>
              <a:rPr lang="sl-SI" sz="1800" b="1" dirty="0">
                <a:solidFill>
                  <a:srgbClr val="FF33CC"/>
                </a:solidFill>
              </a:rPr>
              <a:t>.+0,30 vrtec</a:t>
            </a:r>
            <a:r>
              <a:rPr lang="sl-SI" sz="1800" b="1" dirty="0" smtClean="0">
                <a:solidFill>
                  <a:srgbClr val="FF33CC"/>
                </a:solidFill>
              </a:rPr>
              <a:t>)</a:t>
            </a:r>
          </a:p>
          <a:p>
            <a:pPr>
              <a:buNone/>
            </a:pPr>
            <a:endParaRPr lang="sl-SI" sz="1800" b="1" dirty="0">
              <a:solidFill>
                <a:srgbClr val="FF33CC"/>
              </a:solidFill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sl-SI" u="sng" dirty="0" smtClean="0">
                <a:solidFill>
                  <a:srgbClr val="FF0000"/>
                </a:solidFill>
              </a:rPr>
              <a:t> ČISTILEC</a:t>
            </a:r>
            <a:endParaRPr lang="sl-SI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sz="2000" dirty="0">
                <a:solidFill>
                  <a:srgbClr val="FF0000"/>
                </a:solidFill>
              </a:rPr>
              <a:t>  </a:t>
            </a:r>
            <a:r>
              <a:rPr lang="sl-SI" sz="2000" dirty="0" smtClean="0">
                <a:solidFill>
                  <a:srgbClr val="FF0000"/>
                </a:solidFill>
              </a:rPr>
              <a:t>               </a:t>
            </a:r>
            <a:r>
              <a:rPr lang="sl-SI" sz="2000" dirty="0"/>
              <a:t>0,50 </a:t>
            </a:r>
            <a:r>
              <a:rPr lang="sl-SI" sz="2000" dirty="0" smtClean="0"/>
              <a:t>Občina =  </a:t>
            </a:r>
            <a:r>
              <a:rPr lang="sl-SI" sz="2000" dirty="0"/>
              <a:t>skupaj 0,50 osebe </a:t>
            </a:r>
            <a:r>
              <a:rPr lang="sl-SI" sz="2000" dirty="0" smtClean="0"/>
              <a:t> </a:t>
            </a:r>
            <a:r>
              <a:rPr lang="sl-SI" sz="2000" b="1" dirty="0">
                <a:solidFill>
                  <a:srgbClr val="FF33CC"/>
                </a:solidFill>
              </a:rPr>
              <a:t>NOVA ZAPOSLITEV</a:t>
            </a: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232749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475656" y="1340768"/>
            <a:ext cx="6768752" cy="4755232"/>
          </a:xfrm>
        </p:spPr>
        <p:txBody>
          <a:bodyPr/>
          <a:lstStyle/>
          <a:p>
            <a:r>
              <a:rPr lang="sl-SI" dirty="0" smtClean="0"/>
              <a:t>Iz lastnih sredstev se bo v šolskem letu 2015/2016 skupaj financiralo:</a:t>
            </a:r>
          </a:p>
          <a:p>
            <a:pPr marL="0" indent="0">
              <a:buNone/>
            </a:pP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u="sng" dirty="0" smtClean="0">
                <a:solidFill>
                  <a:srgbClr val="FF0000"/>
                </a:solidFill>
              </a:rPr>
              <a:t>6,25 </a:t>
            </a:r>
            <a:r>
              <a:rPr lang="sl-SI" u="sng" dirty="0" smtClean="0">
                <a:solidFill>
                  <a:srgbClr val="FF0000"/>
                </a:solidFill>
              </a:rPr>
              <a:t>deleža delovnega mesta</a:t>
            </a:r>
          </a:p>
          <a:p>
            <a:endParaRPr lang="sl-SI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sz="2000" b="1" dirty="0" smtClean="0"/>
              <a:t>	</a:t>
            </a:r>
            <a:r>
              <a:rPr lang="sl-SI" sz="2000" b="1" u="sng" smtClean="0"/>
              <a:t>(</a:t>
            </a:r>
            <a:r>
              <a:rPr lang="sl-SI" sz="2000" b="1" u="sng" smtClean="0"/>
              <a:t>2,01 </a:t>
            </a:r>
            <a:r>
              <a:rPr lang="sl-SI" sz="2000" b="1" u="sng" dirty="0" smtClean="0"/>
              <a:t>deleža delovnega mesta več kot  v šol. l </a:t>
            </a:r>
            <a:r>
              <a:rPr lang="sl-SI" sz="2000" b="1" dirty="0" smtClean="0"/>
              <a:t>	</a:t>
            </a:r>
            <a:r>
              <a:rPr lang="sl-SI" sz="2000" b="1" u="sng" dirty="0" smtClean="0"/>
              <a:t>2015/16)</a:t>
            </a:r>
          </a:p>
          <a:p>
            <a:pPr marL="0" indent="0">
              <a:buNone/>
            </a:pPr>
            <a:endParaRPr lang="sl-SI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 New Beginning-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FrysBaskerville BT"/>
        <a:ea typeface=""/>
        <a:cs typeface=""/>
      </a:majorFont>
      <a:minorFont>
        <a:latin typeface="FrysBaskerville BT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 New Beginning-S</Template>
  <TotalTime>569</TotalTime>
  <Words>49</Words>
  <Application>Microsoft Office PowerPoint</Application>
  <PresentationFormat>Diaprojekcija na zaslonu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7</vt:i4>
      </vt:variant>
    </vt:vector>
  </HeadingPairs>
  <TitlesOfParts>
    <vt:vector size="8" baseType="lpstr">
      <vt:lpstr>A New Beginning-S</vt:lpstr>
      <vt:lpstr> FINANCIRANJE delovnih mest v šolskem letu 2015/2016  - iz lastnih sredstev 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FINANCIRANJE delovnih mest v šolskem letu 2010/2011  - iz lastnih sredstev</dc:title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40</cp:revision>
  <dcterms:created xsi:type="dcterms:W3CDTF">2010-09-30T14:51:59Z</dcterms:created>
  <dcterms:modified xsi:type="dcterms:W3CDTF">2015-09-30T05:39:47Z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A New Beginning</vt:lpwstr>
  </property>
  <property fmtid="{D5CDD505-2E9C-101B-9397-08002B2CF9AE}" pid="3" name="Style">
    <vt:lpwstr>S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